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4E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16"/>
    <p:restoredTop sz="94633"/>
  </p:normalViewPr>
  <p:slideViewPr>
    <p:cSldViewPr snapToGrid="0" snapToObjects="1">
      <p:cViewPr varScale="1">
        <p:scale>
          <a:sx n="102" d="100"/>
          <a:sy n="102" d="100"/>
        </p:scale>
        <p:origin x="10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jpe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8CFF6-E8D7-BA40-B8DF-AF92B3770902}" type="datetimeFigureOut">
              <a:t>01/01/2023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A926E-82D6-5F4B-8D0C-176071C182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48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7C7BC-6380-A34C-A16E-8031172A5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47800"/>
            <a:ext cx="9144000" cy="180816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1"/>
            <a:tileRect/>
          </a:gradFill>
        </p:spPr>
        <p:txBody>
          <a:bodyPr anchor="ctr">
            <a:normAutofit/>
          </a:bodyPr>
          <a:lstStyle>
            <a:lvl1pPr algn="ctr">
              <a:defRPr sz="4400" b="1" cap="none" spc="0">
                <a:ln w="0"/>
                <a:solidFill>
                  <a:schemeClr val="accent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675B77-4A1B-8B44-A07D-3F5751A579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9067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9B9A5-10F8-4342-B548-5B9DF91E2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436"/>
            <a:ext cx="10515600" cy="576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FB5829-87E8-9F4C-AFDD-D68161D0C9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8545" y="1536700"/>
            <a:ext cx="11901055" cy="46402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9FE0B-AA12-3A40-A7D4-4BCDE4E3D7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63CE7C0B-FB14-1C4E-9742-545DB394AFE2}" type="datetime1">
              <a:t>01/01/2023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D9FF6-682B-2447-B028-2D17D1E17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841C2-71AA-A24E-A53F-DADC82BF3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20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F68A58-903F-BD44-ADDC-3689244764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968AEF-DB38-E540-8EB0-D6496572A8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5BF40-E139-084F-82DA-D13B59A502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7746856E-F324-8E41-9DF3-0413EC7A5BA9}" type="datetime1">
              <a:t>01/01/2023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D018A-9F36-2548-852B-D6D4E9AAD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CF1D9-2CE1-8B4C-AB27-BB24ACF44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0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C79AE-B9F0-124E-B4CF-9C9F9974BE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FCA60-B9A6-FE46-92DE-07C311FFA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1B34EB-B4A1-8A48-BB7C-17EAA2B15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681037"/>
            <a:ext cx="11824854" cy="71596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33363" indent="0">
              <a:tabLst/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A7AA1-749B-1C46-AEA0-4E04E44AE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835" y="1549400"/>
            <a:ext cx="11942619" cy="4627563"/>
          </a:xfrm>
          <a:prstGeom prst="rect">
            <a:avLst/>
          </a:prstGeom>
        </p:spPr>
        <p:txBody>
          <a:bodyPr/>
          <a:lstStyle>
            <a:lvl1pPr marL="344488" indent="-344488">
              <a:buClr>
                <a:srgbClr val="892912"/>
              </a:buClr>
              <a:buSzPct val="60000"/>
              <a:buFont typeface=".Lucida Grande UI Regular"/>
              <a:buChar char="◆"/>
              <a:tabLst/>
              <a:defRPr/>
            </a:lvl1pPr>
            <a:lvl2pPr marL="685800" indent="-341313">
              <a:buClr>
                <a:srgbClr val="C00000"/>
              </a:buClr>
              <a:buSzPct val="80000"/>
              <a:buFont typeface="Wingdings" pitchFamily="2" charset="2"/>
              <a:buChar char="§"/>
              <a:tabLst/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9D8BF2-FB3D-BC40-8840-5E148547656B}"/>
              </a:ext>
            </a:extLst>
          </p:cNvPr>
          <p:cNvSpPr txBox="1"/>
          <p:nvPr userDrawn="1"/>
        </p:nvSpPr>
        <p:spPr>
          <a:xfrm>
            <a:off x="0" y="681037"/>
            <a:ext cx="228600" cy="715963"/>
          </a:xfrm>
          <a:prstGeom prst="rect">
            <a:avLst/>
          </a:prstGeom>
          <a:solidFill>
            <a:srgbClr val="4E8F00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786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0B8CD-C7C5-FC46-88EA-95FF6C5E5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2A6A9-2F4D-A141-93DB-123C040BC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6CE37-8D3A-9D4A-8813-3E3CAAE411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7933CB95-E960-A64B-AA3A-9F48B831C357}" type="datetime1">
              <a:t>01/01/2023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6493B-C057-8240-958C-7FFBA5D18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5D90C-992B-5141-8687-5F197B8A1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7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BEAEE-A89D-4646-8751-52D071CCB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436"/>
            <a:ext cx="10515600" cy="576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CCA47-0ABC-4B44-BF49-FAC7755F6D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873954-7859-474A-876F-92B6919A6A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8F1813-29DD-C84C-A29B-FF45FA6B4C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63ADD5F5-6488-6A4A-B19B-5222E8C68D58}" type="datetime1">
              <a:t>01/01/2023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B74406-EDB6-294E-97C5-7AF0269BB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1CC77-617D-1444-96CA-C53F9F58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405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2AC3F-19E5-624B-BB97-9E7A6B88F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C0204-0B7E-B240-BA8F-BDF19D142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715027-5538-5241-8865-4F310850EC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885A9E-9045-FC4E-B737-C36A71E05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A4FB18-06AF-C94A-89B7-26D7D5ADAB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6259DD-3E59-F54C-8F3C-9640576119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22212-294E-3145-8B8F-D478624ABDCA}" type="datetime1">
              <a:t>01/01/2023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D81BA8-A5D1-6141-8BCF-BA875D932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FAB57E-FECB-7240-AE70-1982B2E72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71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63F4A-AF60-994E-BD88-F9575F49F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436"/>
            <a:ext cx="10515600" cy="576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B23FD2-2486-F84E-A486-56626AF568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33590-212E-1649-A57D-70874B116EF8}" type="datetime1">
              <a:t>01/01/2023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C1D9A-0586-334E-A307-46C2749F2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4BE015-FA5A-AA4E-88BA-75A801A4F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334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8D41AE-9839-8A48-A6F8-A00F0D359C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7A6A9BBD-1D8B-FC4A-AC07-1A7FC452DD37}" type="datetime1">
              <a:t>01/01/2023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268A07-7F35-5B4C-A5E9-A0E6DBC5A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6ED146-EDE0-C64B-B97C-6E58718DB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20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56131-74D4-CE43-BC06-7CAC03CCD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2DFB9-54C4-2E48-BF57-ECADE33C0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8A6AF5-C91D-334C-BDAE-08EE25DD2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FF77A-3676-AE40-84DF-45B1414188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235E85-EE8E-264D-A341-81369437C8EE}" type="datetime1">
              <a:t>01/01/2023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BDFE08-0ED1-C648-8C44-D5D3F192F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FF602A-F215-DF43-9BC1-203161258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B2C1C-7675-474D-9480-DA9C9B14A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A216FC-2642-4B4E-8734-AB3ED694BD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F4149C-5959-D64E-AFF5-2B75A5784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1CCD9-9411-5248-8D4C-C5FF061F09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B99E93-91B2-C94D-AEE4-066A5FAE6B55}" type="datetime1">
              <a:t>01/01/2023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22723-2FD3-FB42-90FC-AA3D1DF99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D1EE79-3786-574E-8D35-26D0628B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/>
          <a:lstStyle/>
          <a:p>
            <a:fld id="{289B54F0-ACAA-B148-9265-2A8F79BF822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27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5B8D27-3CCA-8349-AFED-A99615055A92}"/>
              </a:ext>
            </a:extLst>
          </p:cNvPr>
          <p:cNvSpPr txBox="1"/>
          <p:nvPr userDrawn="1"/>
        </p:nvSpPr>
        <p:spPr>
          <a:xfrm>
            <a:off x="0" y="6461294"/>
            <a:ext cx="12192000" cy="403934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9E17CB-5919-B64E-BC83-83C52D829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6436"/>
            <a:ext cx="10515600" cy="576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5863D-F8E7-D442-B275-2E9E6F129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545" y="1536700"/>
            <a:ext cx="11901055" cy="4640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C755D-65DA-5E4E-B634-65DE91792A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E5C558E9-1B93-E74F-8B96-263F2A78EC22}" type="datetime1">
              <a:t>01/01/2023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5610F-2CE6-FB48-B7D7-6481232489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89B54F0-ACAA-B148-9265-2A8F79BF8221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9" name="Picture 1">
            <a:extLst>
              <a:ext uri="{FF2B5EF4-FFF2-40B4-BE49-F238E27FC236}">
                <a16:creationId xmlns:a16="http://schemas.microsoft.com/office/drawing/2014/main" id="{242B9483-7E79-8F4A-A270-8B238A495DD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25400" y="36513"/>
            <a:ext cx="2078984" cy="5754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GitHub - morzhanov/nodejs-express-boilerplate: Node.js Boilerplate is an  project that allows you to start new node.js project from scratch.">
            <a:extLst>
              <a:ext uri="{FF2B5EF4-FFF2-40B4-BE49-F238E27FC236}">
                <a16:creationId xmlns:a16="http://schemas.microsoft.com/office/drawing/2014/main" id="{7407DEDE-671E-A2F8-2350-F4F99515B788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2795" y="3144"/>
            <a:ext cx="1409205" cy="7842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1718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tatista.com/statistics/1124699/worldwide-developer-survey-most-used-frameworks-web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Download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5DB5-F775-C34E-B46C-304E0A4F1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67952"/>
            <a:ext cx="9144000" cy="1673870"/>
          </a:xfrm>
          <a:gradFill>
            <a:gsLst>
              <a:gs pos="91000">
                <a:schemeClr val="accent3">
                  <a:lumMod val="0"/>
                  <a:lumOff val="100000"/>
                  <a:alpha val="0"/>
                </a:schemeClr>
              </a:gs>
              <a:gs pos="100000">
                <a:schemeClr val="accent2">
                  <a:lumMod val="93000"/>
                  <a:alpha val="80000"/>
                </a:schemeClr>
              </a:gs>
            </a:gsLst>
            <a:lin ang="5400000" scaled="1"/>
          </a:gradFill>
        </p:spPr>
        <p:txBody>
          <a:bodyPr>
            <a:normAutofit fontScale="90000"/>
          </a:bodyPr>
          <a:lstStyle/>
          <a:p>
            <a:pPr>
              <a:lnSpc>
                <a:spcPct val="114000"/>
              </a:lnSpc>
            </a:pPr>
            <a:r>
              <a:rPr lang="en-US" dirty="0">
                <a:solidFill>
                  <a:srgbClr val="002060"/>
                </a:solidFill>
              </a:rPr>
              <a:t>Server-side Development with NodeJS, Express and MongoDB</a:t>
            </a:r>
            <a:br>
              <a:rPr lang="en-US" dirty="0">
                <a:solidFill>
                  <a:srgbClr val="002060"/>
                </a:solidFill>
              </a:rPr>
            </a:b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275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38E5D6-D838-BF40-9AA1-139974ACB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AF5553-8E7F-D04A-8A16-BBBC14982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10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E8E9DE-6407-3740-B130-6C3A56DB1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Strategy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4E791B-906F-A047-8BC9-79D64FEE9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835" y="1549400"/>
            <a:ext cx="11942619" cy="493395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100" b="1" dirty="0">
                <a:cs typeface="Times New Roman" pitchFamily="18" charset="0"/>
              </a:rPr>
              <a:t>Must attend more than 80% of contact hours (if not, not allow to take exam).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100" b="1" dirty="0">
                <a:cs typeface="Times New Roman" pitchFamily="18" charset="0"/>
              </a:rPr>
              <a:t>Evaluating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03 Progress Test 		(PT: 15%)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04 Assignment 		(AS: 15%)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01 Project			(PR: 20%)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01 Practical Exam 		(PE: 20%)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Final Exam 		(FE: 30%)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cs typeface="Times New Roman" pitchFamily="18" charset="0"/>
              </a:rPr>
              <a:t>Final result = 15%(PT) + 15%(AS) + 20%(PR) + 20%(PE) + 30% (FE)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100" b="1" dirty="0">
                <a:cs typeface="Times New Roman" pitchFamily="18" charset="0"/>
              </a:rPr>
              <a:t>Pass: 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solidFill>
                  <a:srgbClr val="FF0000"/>
                </a:solidFill>
                <a:cs typeface="Times New Roman" pitchFamily="18" charset="0"/>
              </a:rPr>
              <a:t>Every on-going assessment component &gt; 0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solidFill>
                  <a:srgbClr val="FF0000"/>
                </a:solidFill>
                <a:cs typeface="Times New Roman" pitchFamily="18" charset="0"/>
              </a:rPr>
              <a:t>Final Exam score </a:t>
            </a:r>
            <a:r>
              <a:rPr lang="en-US" sz="1800">
                <a:solidFill>
                  <a:srgbClr val="FF0000"/>
                </a:solidFill>
                <a:cs typeface="Times New Roman" pitchFamily="18" charset="0"/>
              </a:rPr>
              <a:t>&gt;= 4</a:t>
            </a:r>
            <a:endParaRPr lang="en-US" sz="1800" dirty="0">
              <a:solidFill>
                <a:srgbClr val="FF0000"/>
              </a:solidFill>
              <a:cs typeface="Times New Roman" pitchFamily="18" charset="0"/>
            </a:endParaRP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sz="1800" dirty="0">
                <a:solidFill>
                  <a:srgbClr val="FF0000"/>
                </a:solidFill>
                <a:cs typeface="Times New Roman" pitchFamily="18" charset="0"/>
              </a:rPr>
              <a:t>Final result &gt;= 5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100" b="1" dirty="0">
                <a:cs typeface="Times New Roman" pitchFamily="18" charset="0"/>
              </a:rPr>
              <a:t>Final exam retake only when not passed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379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D0675D-CE19-C145-BD39-5C2E81734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24AF0F-9551-A24B-A5B8-AFE6164D7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11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651FA6-0B15-3643-A919-3E3576898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study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356396-BA9D-8C40-AD66-44A5CE362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835" y="1549400"/>
            <a:ext cx="11942619" cy="4755147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lnSpc>
                <a:spcPct val="12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500" dirty="0">
                <a:cs typeface="Times New Roman" pitchFamily="18" charset="0"/>
              </a:rPr>
              <a:t>This course is complex knowledge (however, it’s attractive and exciting), so you need to keep a tight grip on it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2100" b="1" dirty="0">
                <a:cs typeface="Times New Roman" pitchFamily="18" charset="0"/>
              </a:rPr>
              <a:t>Read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On the books to get the general concept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Reference, study, collection from anywhere else (internet, your classmate, forum …)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2100" b="1" dirty="0">
                <a:cs typeface="Times New Roman" pitchFamily="18" charset="0"/>
              </a:rPr>
              <a:t>Attend lectures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Listen, understand, then make your notes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Give your explanation about some topic in lectures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Ask questions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Give some examples that do not exist in your book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</a:pPr>
            <a:r>
              <a:rPr lang="en-US" dirty="0">
                <a:cs typeface="Times New Roman" pitchFamily="18" charset="0"/>
              </a:rPr>
              <a:t>Practice all the exercises, demo to make your sense 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2100" b="1" dirty="0">
                <a:cs typeface="Times New Roman" pitchFamily="18" charset="0"/>
              </a:rPr>
              <a:t>After classes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  <a:tabLst>
                <a:tab pos="1371600" algn="l"/>
              </a:tabLst>
            </a:pPr>
            <a:r>
              <a:rPr lang="en-US" dirty="0">
                <a:cs typeface="Times New Roman" pitchFamily="18" charset="0"/>
              </a:rPr>
              <a:t>Discuss your classmate indirectly, on the forum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  <a:tabLst>
                <a:tab pos="1371600" algn="l"/>
              </a:tabLst>
            </a:pPr>
            <a:r>
              <a:rPr lang="en-US" dirty="0">
                <a:cs typeface="Times New Roman" pitchFamily="18" charset="0"/>
              </a:rPr>
              <a:t>Analyze, design, and implement labs and assignment. </a:t>
            </a:r>
            <a:r>
              <a:rPr lang="en-US" b="1" dirty="0">
                <a:cs typeface="Times New Roman" pitchFamily="18" charset="0"/>
              </a:rPr>
              <a:t>Write reports </a:t>
            </a:r>
            <a:r>
              <a:rPr lang="en-US" dirty="0">
                <a:cs typeface="Times New Roman" pitchFamily="18" charset="0"/>
              </a:rPr>
              <a:t>in your notebook</a:t>
            </a:r>
          </a:p>
          <a:p>
            <a:pPr lvl="2" algn="just">
              <a:lnSpc>
                <a:spcPct val="120000"/>
              </a:lnSpc>
              <a:spcBef>
                <a:spcPts val="300"/>
              </a:spcBef>
              <a:tabLst>
                <a:tab pos="1371600" algn="l"/>
              </a:tabLst>
            </a:pPr>
            <a:r>
              <a:rPr lang="en-US" dirty="0">
                <a:cs typeface="Times New Roman" pitchFamily="18" charset="0"/>
              </a:rPr>
              <a:t>Build your team in yourselves to support together in studying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314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91CE99-E6BD-AC4D-B033-BF70788B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0FDB2C-289C-844A-9AA1-0DD561581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12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42018D9-9280-4844-B76C-6640D625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policy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7FCF80-31C0-7545-9CDB-40F8ACB95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600" dirty="0">
                <a:cs typeface="Times New Roman" pitchFamily="18" charset="0"/>
              </a:rPr>
              <a:t>Cheating, plagiarism and breach of copyright are serious offenses under this Policy.</a:t>
            </a:r>
          </a:p>
          <a:p>
            <a:pPr lvl="1" algn="just">
              <a:spcBef>
                <a:spcPts val="600"/>
              </a:spcBef>
              <a:buClr>
                <a:schemeClr val="accent2"/>
              </a:buClr>
            </a:pPr>
            <a:r>
              <a:rPr lang="en-US" b="1" dirty="0">
                <a:cs typeface="Times New Roman" pitchFamily="18" charset="0"/>
              </a:rPr>
              <a:t>Cheating</a:t>
            </a:r>
          </a:p>
          <a:p>
            <a:pPr lvl="2" algn="just">
              <a:lnSpc>
                <a:spcPct val="100000"/>
              </a:lnSpc>
              <a:spcBef>
                <a:spcPts val="600"/>
              </a:spcBef>
            </a:pPr>
            <a:r>
              <a:rPr lang="en-US" sz="2100" dirty="0">
                <a:cs typeface="Times New Roman" pitchFamily="18" charset="0"/>
              </a:rPr>
              <a:t>Cheating during a test or exam is construed as talking, peeking at another student’s paper or any other clandestine method of transmitting information.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b="1" dirty="0">
                <a:cs typeface="Times New Roman" pitchFamily="18" charset="0"/>
              </a:rPr>
              <a:t>Plagiarism</a:t>
            </a:r>
          </a:p>
          <a:p>
            <a:pPr lvl="2" algn="just">
              <a:lnSpc>
                <a:spcPct val="100000"/>
              </a:lnSpc>
              <a:spcBef>
                <a:spcPts val="600"/>
              </a:spcBef>
            </a:pPr>
            <a:r>
              <a:rPr lang="en-US" sz="2100" dirty="0">
                <a:cs typeface="Times New Roman" pitchFamily="18" charset="0"/>
              </a:rPr>
              <a:t>Plagiarism is using the work of others without citing it; that is, holding the work of others out as your own work. 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b="1" dirty="0">
                <a:cs typeface="Times New Roman" pitchFamily="18" charset="0"/>
              </a:rPr>
              <a:t>Breach of Copyright</a:t>
            </a:r>
          </a:p>
          <a:p>
            <a:pPr lvl="2" algn="just">
              <a:lnSpc>
                <a:spcPct val="100000"/>
              </a:lnSpc>
              <a:spcBef>
                <a:spcPts val="600"/>
              </a:spcBef>
            </a:pPr>
            <a:r>
              <a:rPr lang="en-US" sz="2100" dirty="0">
                <a:cs typeface="Times New Roman" pitchFamily="18" charset="0"/>
              </a:rPr>
              <a:t>If you photocopy a textbook without the copyright holder's permission, you violate copyright law.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59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ABB7CA-EFEB-8249-9C4E-A7E98CAF4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562482-EAC6-5F48-ADBC-642010FCA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13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67C471-A92E-AA4C-9647-B8DCDAA48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500" dirty="0"/>
              <a:t>Install tools for programming if needed</a:t>
            </a:r>
            <a:endParaRPr lang="en-US" sz="350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0BE5635D-4763-F844-BD51-D90DD6FC43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81300" y="2767012"/>
            <a:ext cx="6629400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840812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A4125F-55FB-A643-AE5B-FA9025327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1FD186-9FC5-0549-8805-19D5F9D29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t>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0C53D3A-C553-2241-8098-57BEDE6C2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should you study this course?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78A8C4-D4AE-6C44-9E2F-1A3875239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98" y="1579989"/>
            <a:ext cx="5016234" cy="38813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4DB28A-0980-4043-915F-1349E0787031}"/>
              </a:ext>
            </a:extLst>
          </p:cNvPr>
          <p:cNvSpPr txBox="1"/>
          <p:nvPr/>
        </p:nvSpPr>
        <p:spPr>
          <a:xfrm>
            <a:off x="-157536" y="5567288"/>
            <a:ext cx="6504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Source: LinkedIn (Data Collected: April 23, 2021)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B4EEB4-A815-0E08-BC57-CCCA016F9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73052"/>
            <a:ext cx="5760804" cy="398824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3F2162D-E80A-D10E-AA45-08BB9338B1FE}"/>
              </a:ext>
            </a:extLst>
          </p:cNvPr>
          <p:cNvSpPr/>
          <p:nvPr/>
        </p:nvSpPr>
        <p:spPr>
          <a:xfrm>
            <a:off x="6887184" y="5433179"/>
            <a:ext cx="58943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0" u="none" strike="noStrike" dirty="0">
                <a:effectLst/>
                <a:latin typeface="Open Sans"/>
              </a:rPr>
              <a:t>Most used web frameworks among developers worldwide, as of 2022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22860F-ED5D-1C7C-7593-8F064F9B808C}"/>
              </a:ext>
            </a:extLst>
          </p:cNvPr>
          <p:cNvSpPr txBox="1"/>
          <p:nvPr/>
        </p:nvSpPr>
        <p:spPr>
          <a:xfrm>
            <a:off x="228600" y="6114266"/>
            <a:ext cx="11824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Source: </a:t>
            </a:r>
            <a:r>
              <a:rPr lang="en-US" dirty="0">
                <a:hlinkClick r:id="rId4"/>
              </a:rPr>
              <a:t>https://www.statista.com/statistics/1124699/worldwide-developer-survey-most-used-frameworks-web/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860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2013C2-8A8E-3947-B5E2-8DF2A6D44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DF1D49-4EB3-284A-928B-177F4BBDE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B58AFC-B2B3-3D4B-9E89-DED3425DF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Prerequisites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CCD461-3EE4-FF48-821D-F65113D62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Completed:</a:t>
            </a:r>
          </a:p>
          <a:p>
            <a:pPr lvl="1">
              <a:lnSpc>
                <a:spcPct val="150000"/>
              </a:lnSpc>
            </a:pPr>
            <a:r>
              <a:rPr lang="en-US" b="0" i="0" u="none" strike="noStrike" dirty="0">
                <a:solidFill>
                  <a:srgbClr val="212529"/>
                </a:solidFill>
                <a:effectLst/>
              </a:rPr>
              <a:t>DBI202; FER201m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121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713CB8-E7C5-2A4F-A16D-389568ACC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3C2242-0CAA-2943-87C9-36D8D1AF0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927DC89-0E66-804F-9FA3-7203482BC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4DF5371-A397-4C40-8DC2-6A16F6832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dirty="0"/>
              <a:t>Demonstrate an understanding of server-side concepts, CRUD, and REST </a:t>
            </a:r>
          </a:p>
          <a:p>
            <a:pPr>
              <a:lnSpc>
                <a:spcPct val="130000"/>
              </a:lnSpc>
            </a:pPr>
            <a:r>
              <a:rPr lang="en-US" dirty="0"/>
              <a:t>Build and configure a backend server using the NodeJS framework </a:t>
            </a:r>
          </a:p>
          <a:p>
            <a:pPr>
              <a:lnSpc>
                <a:spcPct val="130000"/>
              </a:lnSpc>
            </a:pPr>
            <a:r>
              <a:rPr lang="en-US" dirty="0"/>
              <a:t>Build a RESTful API for the front-end to access backend services</a:t>
            </a:r>
          </a:p>
        </p:txBody>
      </p:sp>
    </p:spTree>
    <p:extLst>
      <p:ext uri="{BB962C8B-B14F-4D97-AF65-F5344CB8AC3E}">
        <p14:creationId xmlns:p14="http://schemas.microsoft.com/office/powerpoint/2010/main" val="3718887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AB925C-D45C-C845-935A-437F818F0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D67930-0629-F04C-8513-D32234C83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CEBAC83-1CBE-E84F-95CC-F05178D0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10EC1D-B49C-CB45-A642-448FD8EB7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Overview of Web protocols: HTTP and HTTPS.</a:t>
            </a:r>
          </a:p>
          <a:p>
            <a:pPr>
              <a:lnSpc>
                <a:spcPct val="150000"/>
              </a:lnSpc>
            </a:pPr>
            <a:r>
              <a:rPr lang="en-US" dirty="0"/>
              <a:t>Introduction of NodeJS and NodeJS: Express modules to build a web server.</a:t>
            </a:r>
          </a:p>
          <a:p>
            <a:pPr>
              <a:lnSpc>
                <a:spcPct val="150000"/>
              </a:lnSpc>
            </a:pPr>
            <a:r>
              <a:rPr lang="en-US" dirty="0"/>
              <a:t>Deploy the application on a web server with basic CRUD operations. Work with NoSQL databases, specifically MongoDB and Mongoose, to access MongoDB from NodeJS.</a:t>
            </a:r>
          </a:p>
          <a:p>
            <a:pPr>
              <a:lnSpc>
                <a:spcPct val="150000"/>
              </a:lnSpc>
            </a:pPr>
            <a:r>
              <a:rPr lang="en-US" dirty="0"/>
              <a:t>Overview of REST and building a RESTful API.</a:t>
            </a:r>
          </a:p>
          <a:p>
            <a:pPr>
              <a:lnSpc>
                <a:spcPct val="150000"/>
              </a:lnSpc>
            </a:pPr>
            <a:r>
              <a:rPr lang="en-US" dirty="0"/>
              <a:t>Learn Authentication and security-related issues for web applications.</a:t>
            </a:r>
          </a:p>
        </p:txBody>
      </p:sp>
    </p:spTree>
    <p:extLst>
      <p:ext uri="{BB962C8B-B14F-4D97-AF65-F5344CB8AC3E}">
        <p14:creationId xmlns:p14="http://schemas.microsoft.com/office/powerpoint/2010/main" val="2889640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84930C-A032-EE47-AEA4-4042754E8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B05CCC-3B0E-294F-88CD-2A8057116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229921-D84B-FC4A-B212-6EF0805C0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Plan</a:t>
            </a:r>
            <a:endParaRPr 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A2D7519-596F-924B-A1E3-3D4DF292D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0948"/>
            <a:ext cx="10515600" cy="859993"/>
          </a:xfrm>
        </p:spPr>
        <p:txBody>
          <a:bodyPr>
            <a:noAutofit/>
          </a:bodyPr>
          <a:lstStyle/>
          <a:p>
            <a:pPr algn="ctr" eaLnBrk="1" hangingPunct="1">
              <a:lnSpc>
                <a:spcPct val="100000"/>
              </a:lnSpc>
              <a:spcBef>
                <a:spcPct val="40000"/>
              </a:spcBef>
              <a:buFont typeface="Wingdings" pitchFamily="2" charset="2"/>
              <a:buNone/>
            </a:pPr>
            <a:r>
              <a:rPr lang="en-US" sz="3000" b="1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See course plan on FLM</a:t>
            </a:r>
          </a:p>
          <a:p>
            <a:pPr algn="ctr" eaLnBrk="1" hangingPunct="1">
              <a:lnSpc>
                <a:spcPct val="100000"/>
              </a:lnSpc>
              <a:spcBef>
                <a:spcPct val="40000"/>
              </a:spcBef>
              <a:buFont typeface="Wingdings" pitchFamily="2" charset="2"/>
              <a:buNone/>
            </a:pPr>
            <a:r>
              <a:rPr lang="en-US" sz="3000" b="1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(https://</a:t>
            </a:r>
            <a:r>
              <a:rPr lang="en-US" sz="3000" b="1" dirty="0" err="1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flm.fpt.edu.vn</a:t>
            </a:r>
            <a:r>
              <a:rPr lang="en-US" sz="3000" b="1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97782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203A4D-3F69-884B-A73E-F33F0077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B9A832-9A93-1846-9A4B-9AC84DA2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9B0581-4E89-354A-A37E-46C162E44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Materials/ References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D9929F1-4A8E-CC40-8A4D-C48AA0B5E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232" y="1549400"/>
            <a:ext cx="11285621" cy="4627563"/>
          </a:xfrm>
        </p:spPr>
        <p:txBody>
          <a:bodyPr/>
          <a:lstStyle/>
          <a:p>
            <a:pPr marL="514350" indent="-514350">
              <a:lnSpc>
                <a:spcPct val="150000"/>
              </a:lnSpc>
              <a:buClr>
                <a:schemeClr val="tx1"/>
              </a:buClr>
              <a:buSzPct val="100000"/>
              <a:buAutoNum type="arabicParenR"/>
            </a:pPr>
            <a:r>
              <a:rPr lang="en-US" dirty="0"/>
              <a:t>https://www.coursera.org/learn/server-side-nodejs </a:t>
            </a:r>
          </a:p>
          <a:p>
            <a:pPr marL="514350" indent="-514350">
              <a:lnSpc>
                <a:spcPct val="150000"/>
              </a:lnSpc>
              <a:buClr>
                <a:schemeClr val="tx1"/>
              </a:buClr>
              <a:buSzPct val="100000"/>
              <a:buAutoNum type="arabicParenR"/>
            </a:pPr>
            <a:r>
              <a:rPr lang="en-US" dirty="0"/>
              <a:t>Pro MERN Stack - Full Stack Web App Development with Mongo, Express, React, and Node</a:t>
            </a:r>
          </a:p>
          <a:p>
            <a:pPr marL="514350" indent="-514350">
              <a:lnSpc>
                <a:spcPct val="150000"/>
              </a:lnSpc>
              <a:buClr>
                <a:schemeClr val="tx1"/>
              </a:buClr>
              <a:buSzPct val="100000"/>
              <a:buAutoNum type="arabicParenR"/>
            </a:pPr>
            <a:r>
              <a:rPr lang="en-US" dirty="0"/>
              <a:t>React Quickly_ Painless Web Apps with React, JSX, Redux and </a:t>
            </a:r>
            <a:r>
              <a:rPr lang="en-US" dirty="0" err="1"/>
              <a:t>GraphQL</a:t>
            </a:r>
            <a:endParaRPr lang="en-US" dirty="0"/>
          </a:p>
          <a:p>
            <a:pPr marL="514350" indent="-514350">
              <a:lnSpc>
                <a:spcPct val="150000"/>
              </a:lnSpc>
              <a:buClr>
                <a:schemeClr val="tx1"/>
              </a:buClr>
              <a:buSzPct val="100000"/>
              <a:buAutoNum type="arabicParenR"/>
            </a:pPr>
            <a:r>
              <a:rPr lang="en-US" dirty="0"/>
              <a:t>CMS forum</a:t>
            </a:r>
          </a:p>
        </p:txBody>
      </p:sp>
    </p:spTree>
    <p:extLst>
      <p:ext uri="{BB962C8B-B14F-4D97-AF65-F5344CB8AC3E}">
        <p14:creationId xmlns:p14="http://schemas.microsoft.com/office/powerpoint/2010/main" val="2881795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69268D-3B0C-FD4E-8757-7B99BF0B1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6773AF-420B-794C-B4A9-1024B6193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8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365E912-19EC-AF42-8BD5-DBB6E3965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Environments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DB4067-717F-884D-9261-3A9A56EBA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NVM</a:t>
            </a:r>
            <a:r>
              <a:rPr lang="en-US" dirty="0"/>
              <a:t> (Node Version Management) - v0.39.1</a:t>
            </a:r>
          </a:p>
          <a:p>
            <a:pPr>
              <a:lnSpc>
                <a:spcPct val="150000"/>
              </a:lnSpc>
            </a:pPr>
            <a:r>
              <a:rPr lang="en-US" b="1" dirty="0"/>
              <a:t>NodeJS </a:t>
            </a:r>
            <a:r>
              <a:rPr lang="en-US" dirty="0"/>
              <a:t>- v19.3.0</a:t>
            </a:r>
          </a:p>
          <a:p>
            <a:pPr>
              <a:lnSpc>
                <a:spcPct val="150000"/>
              </a:lnSpc>
            </a:pPr>
            <a:r>
              <a:rPr lang="en-US" b="1" dirty="0"/>
              <a:t>NPM</a:t>
            </a:r>
            <a:r>
              <a:rPr lang="en-US" dirty="0"/>
              <a:t> (Node Package Management) - v9.2.0</a:t>
            </a:r>
          </a:p>
          <a:p>
            <a:pPr>
              <a:lnSpc>
                <a:spcPct val="150000"/>
              </a:lnSpc>
            </a:pPr>
            <a:r>
              <a:rPr lang="en-US" b="1" dirty="0"/>
              <a:t>Express</a:t>
            </a:r>
            <a:r>
              <a:rPr lang="en-US" dirty="0"/>
              <a:t> - v4.18.1</a:t>
            </a:r>
          </a:p>
          <a:p>
            <a:pPr>
              <a:lnSpc>
                <a:spcPct val="150000"/>
              </a:lnSpc>
            </a:pPr>
            <a:r>
              <a:rPr lang="en-US" b="1" dirty="0"/>
              <a:t>Postman</a:t>
            </a:r>
          </a:p>
          <a:p>
            <a:pPr>
              <a:lnSpc>
                <a:spcPct val="150000"/>
              </a:lnSpc>
            </a:pPr>
            <a:r>
              <a:rPr lang="en-US" b="1" dirty="0"/>
              <a:t>MongoDB </a:t>
            </a:r>
            <a:r>
              <a:rPr lang="en-US" dirty="0"/>
              <a:t>(Community) - v6.0</a:t>
            </a:r>
          </a:p>
          <a:p>
            <a:pPr>
              <a:lnSpc>
                <a:spcPct val="150000"/>
              </a:lnSpc>
            </a:pPr>
            <a:r>
              <a:rPr lang="en-US" b="1" dirty="0"/>
              <a:t>Visual Studio Code</a:t>
            </a:r>
            <a:r>
              <a:rPr lang="en-US" dirty="0"/>
              <a:t> (version 1.59 or later) (</a:t>
            </a:r>
            <a:r>
              <a:rPr lang="en-US" dirty="0">
                <a:hlinkClick r:id="rId2"/>
              </a:rPr>
              <a:t>https://code.visualstudio.com/Download</a:t>
            </a:r>
            <a:r>
              <a:rPr lang="en-US" dirty="0"/>
              <a:t>)</a:t>
            </a:r>
          </a:p>
          <a:p>
            <a:pPr>
              <a:lnSpc>
                <a:spcPct val="150000"/>
              </a:lnSpc>
            </a:pPr>
            <a:r>
              <a:rPr lang="en-US" dirty="0"/>
              <a:t>A Notebook for reports of labs and assignments.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550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A1F640-2FD6-7B4F-A895-C625F2D1A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A47EC-3873-914E-9C12-333496D18D75}" type="datetime1">
              <a:t>01/01/2023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593EE-95B5-6047-B470-F2CBE5147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B54F0-ACAA-B148-9265-2A8F79BF8221}" type="slidenum">
              <a:rPr lang="en-US"/>
              <a:t>9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36A34A-DC40-A64E-A966-F9D030570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Course Rules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A89366-FB00-BD49-986E-22DF5AEA7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342900" indent="-342900">
              <a:lnSpc>
                <a:spcPct val="12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4000" b="1" dirty="0">
                <a:cs typeface="Times New Roman" pitchFamily="18" charset="0"/>
              </a:rPr>
              <a:t>How to conduct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Prepare contents of the next session at home 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Following lessons in classroom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Completing module assessments in time and Quizzes (via CMS)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b="1" i="1" dirty="0">
                <a:solidFill>
                  <a:srgbClr val="FF0000"/>
                </a:solidFill>
                <a:cs typeface="Times New Roman" pitchFamily="18" charset="0"/>
              </a:rPr>
              <a:t>Write reports</a:t>
            </a:r>
            <a:r>
              <a:rPr lang="en-US" sz="3200" dirty="0">
                <a:solidFill>
                  <a:srgbClr val="FF0000"/>
                </a:solidFill>
                <a:cs typeface="Times New Roman" pitchFamily="18" charset="0"/>
              </a:rPr>
              <a:t> </a:t>
            </a:r>
            <a:r>
              <a:rPr lang="en-US" sz="3200" dirty="0">
                <a:cs typeface="Times New Roman" pitchFamily="18" charset="0"/>
              </a:rPr>
              <a:t>of all labs and assignments to your notebook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4000" b="1" dirty="0">
                <a:cs typeface="Times New Roman" pitchFamily="18" charset="0"/>
              </a:rPr>
              <a:t>Communication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Class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Interchange by FU-HN CMS, Forum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Discussing actively in your team and classroom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Free to question and answer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4000" b="1" dirty="0">
                <a:cs typeface="Times New Roman" pitchFamily="18" charset="0"/>
              </a:rPr>
              <a:t>Others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Off phone, no game, no chat in class</a:t>
            </a:r>
          </a:p>
          <a:p>
            <a:pPr lvl="1" algn="just">
              <a:lnSpc>
                <a:spcPct val="110000"/>
              </a:lnSpc>
              <a:spcBef>
                <a:spcPts val="600"/>
              </a:spcBef>
              <a:buClr>
                <a:schemeClr val="accent2"/>
              </a:buClr>
            </a:pPr>
            <a:r>
              <a:rPr lang="en-US" sz="3200" dirty="0">
                <a:cs typeface="Times New Roman" pitchFamily="18" charset="0"/>
              </a:rPr>
              <a:t>Use laptop under teacher’s instruction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70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734</Words>
  <Application>Microsoft Macintosh PowerPoint</Application>
  <PresentationFormat>Widescreen</PresentationFormat>
  <Paragraphs>112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.Lucida Grande UI Regular</vt:lpstr>
      <vt:lpstr>Arial</vt:lpstr>
      <vt:lpstr>Calibri</vt:lpstr>
      <vt:lpstr>Open Sans</vt:lpstr>
      <vt:lpstr>Times New Roman</vt:lpstr>
      <vt:lpstr>Wingdings</vt:lpstr>
      <vt:lpstr>Office Theme</vt:lpstr>
      <vt:lpstr>Server-side Development with NodeJS, Express and MongoDB </vt:lpstr>
      <vt:lpstr>Why should you study this course?</vt:lpstr>
      <vt:lpstr>Prerequisites</vt:lpstr>
      <vt:lpstr>Course Objectives </vt:lpstr>
      <vt:lpstr>Course Description</vt:lpstr>
      <vt:lpstr>Course Plan</vt:lpstr>
      <vt:lpstr>Materials/ References</vt:lpstr>
      <vt:lpstr>Learning Environments</vt:lpstr>
      <vt:lpstr>Course Rules</vt:lpstr>
      <vt:lpstr>Evaluation Strategy</vt:lpstr>
      <vt:lpstr>How to study</vt:lpstr>
      <vt:lpstr>Academic policy</vt:lpstr>
      <vt:lpstr>Install tools for programming if needed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 Ngoc Tho (FE FPTU HN)</dc:creator>
  <cp:lastModifiedBy>Pham Ngoc Tho (FE FPTU HN)</cp:lastModifiedBy>
  <cp:revision>57</cp:revision>
  <dcterms:created xsi:type="dcterms:W3CDTF">2021-08-08T14:50:46Z</dcterms:created>
  <dcterms:modified xsi:type="dcterms:W3CDTF">2023-01-01T08:44:57Z</dcterms:modified>
</cp:coreProperties>
</file>

<file path=docProps/thumbnail.jpeg>
</file>